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73" r:id="rId1"/>
    <p:sldMasterId id="2147483875" r:id="rId2"/>
    <p:sldMasterId id="2147483879" r:id="rId3"/>
  </p:sldMasterIdLst>
  <p:notesMasterIdLst>
    <p:notesMasterId r:id="rId13"/>
  </p:notesMasterIdLst>
  <p:handoutMasterIdLst>
    <p:handoutMasterId r:id="rId14"/>
  </p:handoutMasterIdLst>
  <p:sldIdLst>
    <p:sldId id="455" r:id="rId4"/>
    <p:sldId id="456" r:id="rId5"/>
    <p:sldId id="466" r:id="rId6"/>
    <p:sldId id="459" r:id="rId7"/>
    <p:sldId id="460" r:id="rId8"/>
    <p:sldId id="461" r:id="rId9"/>
    <p:sldId id="462" r:id="rId10"/>
    <p:sldId id="465" r:id="rId11"/>
    <p:sldId id="464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3685"/>
    <a:srgbClr val="000066"/>
    <a:srgbClr val="000099"/>
    <a:srgbClr val="990000"/>
    <a:srgbClr val="EAEAEA"/>
    <a:srgbClr val="C0C0C0"/>
    <a:srgbClr val="333333"/>
    <a:srgbClr val="DDDDD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61E0F9-6507-4F46-A1A7-3B40AA8B1449}" v="3" dt="2024-10-01T17:10:04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6" autoAdjust="0"/>
    <p:restoredTop sz="86832" autoAdjust="0"/>
  </p:normalViewPr>
  <p:slideViewPr>
    <p:cSldViewPr snapToGrid="0">
      <p:cViewPr varScale="1">
        <p:scale>
          <a:sx n="97" d="100"/>
          <a:sy n="97" d="100"/>
        </p:scale>
        <p:origin x="20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376"/>
    </p:cViewPr>
  </p:sorterViewPr>
  <p:notesViewPr>
    <p:cSldViewPr snapToGrid="0">
      <p:cViewPr>
        <p:scale>
          <a:sx n="70" d="100"/>
          <a:sy n="70" d="100"/>
        </p:scale>
        <p:origin x="-2190" y="-144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8"/>
            <a:ext cx="3050823" cy="45880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defTabSz="924689" eaLnBrk="0" hangingPunct="0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6077" y="8"/>
            <a:ext cx="3050823" cy="45880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520" tIns="46261" rIns="92520" bIns="46261" numCol="1" anchor="t" anchorCtr="0" compatLnSpc="1">
            <a:prstTxWarp prst="textNoShape">
              <a:avLst/>
            </a:prstTxWarp>
          </a:bodyPr>
          <a:lstStyle>
            <a:lvl1pPr algn="r" defTabSz="924689" eaLnBrk="0" hangingPunct="0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8831201"/>
            <a:ext cx="3050823" cy="45880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defTabSz="924689" eaLnBrk="0" hangingPunct="0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6077" y="8831201"/>
            <a:ext cx="3050823" cy="45880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520" tIns="46261" rIns="92520" bIns="46261" numCol="1" anchor="b" anchorCtr="0" compatLnSpc="1">
            <a:prstTxWarp prst="textNoShape">
              <a:avLst/>
            </a:prstTxWarp>
          </a:bodyPr>
          <a:lstStyle>
            <a:lvl1pPr algn="r" defTabSz="924689" eaLnBrk="0" hangingPunct="0">
              <a:defRPr sz="1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3B05211-9125-41E6-A5E3-3C544BD82E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427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4" tIns="46915" rIns="93834" bIns="46915" numCol="1" anchor="t" anchorCtr="0" compatLnSpc="1">
            <a:prstTxWarp prst="textNoShape">
              <a:avLst/>
            </a:prstTxWarp>
          </a:bodyPr>
          <a:lstStyle>
            <a:lvl1pPr defTabSz="937489" eaLnBrk="0" hangingPunct="0">
              <a:defRPr sz="12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4" y="6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4" tIns="46915" rIns="93834" bIns="46915" numCol="1" anchor="t" anchorCtr="0" compatLnSpc="1">
            <a:prstTxWarp prst="textNoShape">
              <a:avLst/>
            </a:prstTxWarp>
          </a:bodyPr>
          <a:lstStyle>
            <a:lvl1pPr algn="r" defTabSz="937489" eaLnBrk="0" hangingPunct="0">
              <a:defRPr sz="12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3175" y="538163"/>
            <a:ext cx="4481513" cy="3360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6880" y="4004111"/>
            <a:ext cx="6074057" cy="451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4" tIns="46915" rIns="93834" bIns="469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4405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4" tIns="46915" rIns="93834" bIns="46915" numCol="1" anchor="b" anchorCtr="0" compatLnSpc="1">
            <a:prstTxWarp prst="textNoShape">
              <a:avLst/>
            </a:prstTxWarp>
          </a:bodyPr>
          <a:lstStyle>
            <a:lvl1pPr defTabSz="937489" eaLnBrk="0" hangingPunct="0">
              <a:defRPr sz="12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4" y="8834405"/>
            <a:ext cx="3037840" cy="4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34" tIns="46915" rIns="93834" bIns="46915" numCol="1" anchor="b" anchorCtr="0" compatLnSpc="1">
            <a:prstTxWarp prst="textNoShape">
              <a:avLst/>
            </a:prstTxWarp>
          </a:bodyPr>
          <a:lstStyle>
            <a:lvl1pPr algn="r" defTabSz="937489" eaLnBrk="0" hangingPunct="0">
              <a:defRPr sz="12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53AA072-17C7-4DB9-B3EF-A054F47A25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B8AEB-D5C3-4064-BFDC-D8C960008C3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91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B8AEB-D5C3-4064-BFDC-D8C960008C3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396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AB8AEB-D5C3-4064-BFDC-D8C960008C3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5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 userDrawn="1"/>
        </p:nvSpPr>
        <p:spPr bwMode="auto">
          <a:xfrm>
            <a:off x="0" y="6572250"/>
            <a:ext cx="8715375" cy="161925"/>
          </a:xfrm>
          <a:prstGeom prst="homePlate">
            <a:avLst/>
          </a:prstGeom>
          <a:solidFill>
            <a:srgbClr val="282C6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5736" y="2514600"/>
            <a:ext cx="6172200" cy="91440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baseline="0" dirty="0">
                <a:solidFill>
                  <a:srgbClr val="293685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343400"/>
            <a:ext cx="5562600" cy="106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282C69"/>
              </a:buClr>
              <a:buFont typeface="Wingdings 2" pitchFamily="18" charset="2"/>
              <a:buNone/>
              <a:defRPr lang="en-US" sz="1800" b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2344"/>
            <a:ext cx="2895600" cy="168275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1050" b="1" kern="120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Integrity - Service - Innovation</a:t>
            </a:r>
          </a:p>
        </p:txBody>
      </p:sp>
      <p:pic>
        <p:nvPicPr>
          <p:cNvPr id="10" name="Picture 14" descr="star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10613" y="6492875"/>
            <a:ext cx="2762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8"/>
          <p:cNvSpPr txBox="1">
            <a:spLocks noChangeArrowheads="1"/>
          </p:cNvSpPr>
          <p:nvPr userDrawn="1"/>
        </p:nvSpPr>
        <p:spPr>
          <a:xfrm>
            <a:off x="2971800" y="5791200"/>
            <a:ext cx="28956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105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Integrity - Service - Innovation</a:t>
            </a:r>
          </a:p>
        </p:txBody>
      </p:sp>
    </p:spTree>
    <p:extLst>
      <p:ext uri="{BB962C8B-B14F-4D97-AF65-F5344CB8AC3E}">
        <p14:creationId xmlns:p14="http://schemas.microsoft.com/office/powerpoint/2010/main" val="150725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82563"/>
            <a:ext cx="7369175" cy="431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8AFFA-24BE-4592-B5E5-33A7459D59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03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4191000" cy="5059363"/>
          </a:xfrm>
        </p:spPr>
        <p:txBody>
          <a:bodyPr/>
          <a:lstStyle>
            <a:lvl1pPr>
              <a:buFont typeface="Wingdings 2" pitchFamily="18" charset="2"/>
              <a:buChar char="»"/>
              <a:defRPr sz="2400"/>
            </a:lvl1pPr>
            <a:lvl2pPr>
              <a:buClr>
                <a:srgbClr val="293685"/>
              </a:buClr>
              <a:buFont typeface="Wingdings" pitchFamily="2" charset="2"/>
              <a:buChar char="ü"/>
              <a:defRPr sz="2000"/>
            </a:lvl2pPr>
            <a:lvl3pPr marL="1033463" indent="-228600">
              <a:buClr>
                <a:srgbClr val="293685"/>
              </a:buClr>
              <a:defRPr sz="1800"/>
            </a:lvl3pPr>
            <a:lvl4pPr marL="1371600" indent="-228600">
              <a:buClr>
                <a:srgbClr val="293685"/>
              </a:buClr>
              <a:defRPr sz="1600"/>
            </a:lvl4pPr>
            <a:lvl5pPr marL="1719263" indent="-228600">
              <a:buClr>
                <a:srgbClr val="293685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191000" cy="5059363"/>
          </a:xfrm>
        </p:spPr>
        <p:txBody>
          <a:bodyPr/>
          <a:lstStyle>
            <a:lvl1pPr>
              <a:buClr>
                <a:srgbClr val="293685"/>
              </a:buClr>
              <a:buFont typeface="Wingdings 2" pitchFamily="18" charset="2"/>
              <a:buChar char="»"/>
              <a:defRPr sz="2400"/>
            </a:lvl1pPr>
            <a:lvl2pPr>
              <a:buClr>
                <a:srgbClr val="293685"/>
              </a:buClr>
              <a:buFont typeface="Wingdings" pitchFamily="2" charset="2"/>
              <a:buChar char="ü"/>
              <a:defRPr sz="2000"/>
            </a:lvl2pPr>
            <a:lvl3pPr marL="1033463" indent="-228600">
              <a:buClr>
                <a:srgbClr val="293685"/>
              </a:buClr>
              <a:defRPr sz="1800"/>
            </a:lvl3pPr>
            <a:lvl4pPr marL="1371600" indent="-228600">
              <a:buClr>
                <a:srgbClr val="293685"/>
              </a:buClr>
              <a:buFont typeface="Arial" pitchFamily="34" charset="0"/>
              <a:buChar char="•"/>
              <a:defRPr sz="1600"/>
            </a:lvl4pPr>
            <a:lvl5pPr marL="1719263" indent="-228600">
              <a:buClr>
                <a:srgbClr val="293685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A4B7-05AF-4F5F-8812-770AA6AFFD2E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7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 2" pitchFamily="18" charset="2"/>
              <a:buChar char="»"/>
              <a:defRPr/>
            </a:lvl1pPr>
            <a:lvl2pPr>
              <a:buClr>
                <a:srgbClr val="293685"/>
              </a:buClr>
              <a:buFont typeface="Wingdings" pitchFamily="2" charset="2"/>
              <a:buChar char="ü"/>
              <a:defRPr b="0"/>
            </a:lvl2pPr>
            <a:lvl3pPr marL="1033463" indent="-228600">
              <a:buClr>
                <a:srgbClr val="293685"/>
              </a:buClr>
              <a:defRPr/>
            </a:lvl3pPr>
            <a:lvl4pPr marL="1371600" indent="-228600">
              <a:buClr>
                <a:srgbClr val="293685"/>
              </a:buClr>
              <a:defRPr/>
            </a:lvl4pPr>
            <a:lvl5pPr marL="1719263" indent="-228600">
              <a:buClr>
                <a:srgbClr val="293685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Integrity - Service - Innovation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98AF-1F4D-4737-8FEA-706E03585D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81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Integrity - Service - Innovation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D5F5-54A3-4749-8E90-F5AFC8F8F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381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893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Integrity - Service - Innovation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04800" y="134112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69038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 of logo for &quot;Proudly Serving America's Heroes&quot;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047877">
            <a:off x="7089003" y="5457826"/>
            <a:ext cx="1857483" cy="1059560"/>
          </a:xfrm>
          <a:prstGeom prst="rect">
            <a:avLst/>
          </a:prstGeom>
        </p:spPr>
      </p:pic>
      <p:sp>
        <p:nvSpPr>
          <p:cNvPr id="8" name="Pentagon 7"/>
          <p:cNvSpPr/>
          <p:nvPr/>
        </p:nvSpPr>
        <p:spPr bwMode="auto">
          <a:xfrm>
            <a:off x="0" y="6572250"/>
            <a:ext cx="8715375" cy="161925"/>
          </a:xfrm>
          <a:prstGeom prst="homePlate">
            <a:avLst/>
          </a:prstGeom>
          <a:solidFill>
            <a:srgbClr val="282C6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62344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62344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Integrity - Service - Innovation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34912" y="6562344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0C76A-07FC-4260-99EA-1CFB6360493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14" descr="star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710613" y="6492875"/>
            <a:ext cx="2762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DFAS Checkmark Logo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6988" y="241300"/>
            <a:ext cx="2262187" cy="226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933450" y="3394392"/>
            <a:ext cx="55530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i="1" dirty="0">
                <a:solidFill>
                  <a:srgbClr val="626364"/>
                </a:solidFill>
              </a:rPr>
              <a:t>Defense Finance and Accounting Service</a:t>
            </a:r>
          </a:p>
        </p:txBody>
      </p:sp>
    </p:spTree>
    <p:extLst>
      <p:ext uri="{BB962C8B-B14F-4D97-AF65-F5344CB8AC3E}">
        <p14:creationId xmlns:p14="http://schemas.microsoft.com/office/powerpoint/2010/main" val="377827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82" r:id="rId2"/>
    <p:sldLayoutId id="2147483883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2400" b="1" kern="1200" dirty="0">
          <a:solidFill>
            <a:srgbClr val="29368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400" kern="1200" dirty="0" smtClean="0">
          <a:solidFill>
            <a:srgbClr val="293685"/>
          </a:solidFill>
          <a:latin typeface="Arial" pitchFamily="34" charset="0"/>
          <a:ea typeface="+mj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20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en-US" sz="16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600" kern="1200" dirty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 bwMode="auto">
          <a:xfrm>
            <a:off x="0" y="6572250"/>
            <a:ext cx="8715375" cy="161925"/>
          </a:xfrm>
          <a:prstGeom prst="homePlate">
            <a:avLst/>
          </a:prstGeom>
          <a:solidFill>
            <a:srgbClr val="282C6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38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85344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282C69"/>
              </a:buClr>
              <a:buFont typeface="Wingdings 2" pitchFamily="18" charset="2"/>
              <a:buChar char=""/>
            </a:pPr>
            <a:r>
              <a:rPr lang="en-US" dirty="0"/>
              <a:t>Click to edit Master text styles</a:t>
            </a:r>
          </a:p>
          <a:p>
            <a:pPr marL="742950" lvl="1" indent="-28575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282C69"/>
              </a:buClr>
              <a:buFont typeface="Wingdings 2" pitchFamily="18" charset="2"/>
              <a:buChar char="P"/>
            </a:pPr>
            <a:r>
              <a:rPr lang="en-US" dirty="0"/>
              <a:t>Second level</a:t>
            </a:r>
          </a:p>
          <a:p>
            <a:pPr marL="1085850" lvl="2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282C69"/>
              </a:buClr>
              <a:buFont typeface="Wingdings 2" pitchFamily="18" charset="2"/>
              <a:buChar char=""/>
            </a:pPr>
            <a:r>
              <a:rPr lang="en-US" dirty="0"/>
              <a:t>Third level</a:t>
            </a:r>
          </a:p>
          <a:p>
            <a:pPr marL="1428750" lvl="3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282C69"/>
              </a:buClr>
              <a:buFont typeface="Wingdings 2" pitchFamily="18" charset="2"/>
              <a:buChar char=""/>
            </a:pPr>
            <a:r>
              <a:rPr lang="en-US" dirty="0"/>
              <a:t>Fourth level</a:t>
            </a:r>
          </a:p>
          <a:p>
            <a:pPr marL="1771650" lvl="4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282C69"/>
              </a:buClr>
              <a:buFont typeface="Wingdings 2" pitchFamily="18" charset="2"/>
              <a:buChar char=""/>
            </a:pPr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62344"/>
            <a:ext cx="2133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62344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Integrity - Service - Innovation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71489"/>
            <a:ext cx="2057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EDED5F5-54A3-4749-8E90-F5AFC8F8F0D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-9525" y="752475"/>
            <a:ext cx="9001125" cy="65565"/>
          </a:xfrm>
          <a:prstGeom prst="rect">
            <a:avLst/>
          </a:prstGeom>
          <a:solidFill>
            <a:srgbClr val="D2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cxnSp>
        <p:nvCxnSpPr>
          <p:cNvPr id="8" name="Straight Connector 23"/>
          <p:cNvCxnSpPr>
            <a:cxnSpLocks noChangeShapeType="1"/>
          </p:cNvCxnSpPr>
          <p:nvPr/>
        </p:nvCxnSpPr>
        <p:spPr bwMode="auto">
          <a:xfrm>
            <a:off x="0" y="704850"/>
            <a:ext cx="8991600" cy="0"/>
          </a:xfrm>
          <a:prstGeom prst="line">
            <a:avLst/>
          </a:prstGeom>
          <a:noFill/>
          <a:ln w="41275" algn="ctr">
            <a:solidFill>
              <a:srgbClr val="626364"/>
            </a:solidFill>
            <a:miter lim="800000"/>
            <a:headEnd/>
            <a:tailEnd/>
          </a:ln>
        </p:spPr>
      </p:cxnSp>
      <p:pic>
        <p:nvPicPr>
          <p:cNvPr id="10" name="Picture 14" descr="star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10613" y="6492875"/>
            <a:ext cx="2762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Content Placeholder 7" descr="PSAH_print cop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1124576">
            <a:off x="7787090" y="186223"/>
            <a:ext cx="1328584" cy="74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44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8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2400" b="1" kern="1200" dirty="0" smtClean="0">
          <a:solidFill>
            <a:srgbClr val="293685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ü"/>
        <a:defRPr lang="en-US" sz="2400" kern="1200" dirty="0" smtClean="0">
          <a:solidFill>
            <a:srgbClr val="293685"/>
          </a:solidFill>
          <a:latin typeface="Arial" pitchFamily="34" charset="0"/>
          <a:ea typeface="+mj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None/>
        <a:defRPr lang="en-US" sz="2000" kern="1200" baseline="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6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600" kern="1200" dirty="0" smtClean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entagon 8"/>
          <p:cNvSpPr/>
          <p:nvPr/>
        </p:nvSpPr>
        <p:spPr bwMode="auto">
          <a:xfrm>
            <a:off x="0" y="6572250"/>
            <a:ext cx="8715375" cy="161925"/>
          </a:xfrm>
          <a:prstGeom prst="homePlate">
            <a:avLst/>
          </a:prstGeom>
          <a:solidFill>
            <a:srgbClr val="282C69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62344"/>
            <a:ext cx="2895600" cy="168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Integrity - Service - Innovation</a:t>
            </a: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-9525" y="752475"/>
            <a:ext cx="9153525" cy="66675"/>
          </a:xfrm>
          <a:prstGeom prst="rect">
            <a:avLst/>
          </a:prstGeom>
          <a:solidFill>
            <a:srgbClr val="D2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solidFill>
                <a:srgbClr val="000099"/>
              </a:solidFill>
              <a:latin typeface="Times New Roman" pitchFamily="18" charset="0"/>
            </a:endParaRPr>
          </a:p>
        </p:txBody>
      </p:sp>
      <p:cxnSp>
        <p:nvCxnSpPr>
          <p:cNvPr id="8" name="Straight Connector 23"/>
          <p:cNvCxnSpPr>
            <a:cxnSpLocks noChangeShapeType="1"/>
          </p:cNvCxnSpPr>
          <p:nvPr/>
        </p:nvCxnSpPr>
        <p:spPr bwMode="auto">
          <a:xfrm>
            <a:off x="0" y="704850"/>
            <a:ext cx="9144000" cy="0"/>
          </a:xfrm>
          <a:prstGeom prst="line">
            <a:avLst/>
          </a:prstGeom>
          <a:noFill/>
          <a:ln w="41275" algn="ctr">
            <a:solidFill>
              <a:srgbClr val="626364"/>
            </a:solidFill>
            <a:miter lim="800000"/>
            <a:headEnd/>
            <a:tailEnd/>
          </a:ln>
        </p:spPr>
      </p:cxnSp>
      <p:pic>
        <p:nvPicPr>
          <p:cNvPr id="10" name="Picture 14" descr="sta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10613" y="6492875"/>
            <a:ext cx="276225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watermark version of image of logo for &quot;Proudly Serving America's Heroes&quot;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tretch>
            <a:fillRect/>
          </a:stretch>
        </p:blipFill>
        <p:spPr>
          <a:xfrm>
            <a:off x="553185" y="1438858"/>
            <a:ext cx="7721723" cy="440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3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awf.eb.mil/" TargetMode="Externa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935736" y="2895600"/>
            <a:ext cx="6172200" cy="533400"/>
          </a:xfrm>
        </p:spPr>
        <p:txBody>
          <a:bodyPr/>
          <a:lstStyle/>
          <a:p>
            <a:r>
              <a:rPr lang="en-US" dirty="0"/>
              <a:t>Customer Care Center Overview</a:t>
            </a:r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Russell Williams</a:t>
            </a:r>
          </a:p>
          <a:p>
            <a:r>
              <a:rPr lang="en-US" dirty="0"/>
              <a:t>Director, Customer Care</a:t>
            </a:r>
          </a:p>
          <a:p>
            <a:r>
              <a:rPr lang="en-US" dirty="0"/>
              <a:t>October 16,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Integrity - Service - Innovation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0" y="6562725"/>
            <a:ext cx="2133600" cy="168275"/>
          </a:xfrm>
        </p:spPr>
        <p:txBody>
          <a:bodyPr/>
          <a:lstStyle/>
          <a:p>
            <a:fld id="{F282ED63-F903-49E3-90B1-C22521C242F8}" type="datetime1">
              <a:rPr lang="en-US" smtClean="0"/>
              <a:pPr/>
              <a:t>10/2/2024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7086600" y="6572250"/>
            <a:ext cx="2057400" cy="152400"/>
          </a:xfrm>
        </p:spPr>
        <p:txBody>
          <a:bodyPr/>
          <a:lstStyle/>
          <a:p>
            <a:fld id="{ADB0A4B7-05AF-4F5F-8812-770AA6AFFD2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59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C4898AF-1F4D-4737-8FEA-706E03585D5F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21858" name="Picture 2" descr="http://3.bp.blogspot.com/-PHJKOYHXBlc/TsfkdQAy-oI/AAAAAAAAAJI/eYCSbjMYe3c/s1600/Our+Miss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" y="1211970"/>
            <a:ext cx="7604760" cy="249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" y="184815"/>
            <a:ext cx="822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Statement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48786" y="4136995"/>
            <a:ext cx="697784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 respond to customer inquiries and requests courteously and professionally, while providing a customer experience that offers consistent and accurate information in a timely manner. </a:t>
            </a:r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6970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C4898AF-1F4D-4737-8FEA-706E03585D5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184815"/>
            <a:ext cx="822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Structure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D77526-40BD-FEBF-6F33-D911893BE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1081"/>
            <a:ext cx="9144000" cy="3073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5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dirty="0">
                <a:solidFill>
                  <a:schemeClr val="tx2"/>
                </a:solidFill>
              </a:rPr>
              <a:t>Customer Care Phone Tree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27083" y="4629150"/>
            <a:ext cx="3973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b="1" dirty="0"/>
          </a:p>
        </p:txBody>
      </p:sp>
      <p:sp>
        <p:nvSpPr>
          <p:cNvPr id="40" name="_s2069"/>
          <p:cNvSpPr>
            <a:spLocks noChangeArrowheads="1"/>
          </p:cNvSpPr>
          <p:nvPr/>
        </p:nvSpPr>
        <p:spPr bwMode="auto">
          <a:xfrm>
            <a:off x="97681" y="2087007"/>
            <a:ext cx="1146643" cy="22288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r>
              <a:rPr lang="en-US" sz="1000" b="1" dirty="0"/>
              <a:t>MOCAS </a:t>
            </a:r>
          </a:p>
          <a:p>
            <a:pPr algn="ctr"/>
            <a:r>
              <a:rPr lang="en-US" sz="1000" b="1" dirty="0"/>
              <a:t>OPTION 1</a:t>
            </a:r>
          </a:p>
          <a:p>
            <a:pPr algn="ctr"/>
            <a:endParaRPr lang="en-US" sz="1000" b="1" dirty="0"/>
          </a:p>
          <a:p>
            <a:pPr algn="ctr"/>
            <a:r>
              <a:rPr lang="en-US" sz="1000" b="1" dirty="0"/>
              <a:t>Codes</a:t>
            </a:r>
          </a:p>
          <a:p>
            <a:pPr algn="ctr"/>
            <a:r>
              <a:rPr lang="en-US" sz="1000" b="1" dirty="0"/>
              <a:t> HQ0337 </a:t>
            </a:r>
          </a:p>
          <a:p>
            <a:pPr algn="ctr"/>
            <a:r>
              <a:rPr lang="en-US" sz="1000" b="1" dirty="0"/>
              <a:t>HQ0338</a:t>
            </a:r>
          </a:p>
          <a:p>
            <a:pPr algn="ctr"/>
            <a:r>
              <a:rPr lang="en-US" sz="1000" b="1" dirty="0"/>
              <a:t>HQ0339</a:t>
            </a:r>
          </a:p>
          <a:p>
            <a:pPr algn="ctr"/>
            <a:endParaRPr lang="en-US" sz="1000" b="1" dirty="0"/>
          </a:p>
          <a:p>
            <a:pPr algn="ctr"/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41" name="_s2069"/>
          <p:cNvSpPr>
            <a:spLocks noChangeArrowheads="1"/>
          </p:cNvSpPr>
          <p:nvPr/>
        </p:nvSpPr>
        <p:spPr bwMode="auto">
          <a:xfrm>
            <a:off x="1439270" y="2095499"/>
            <a:ext cx="1145350" cy="3600451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endParaRPr lang="en-US" sz="1000" b="1" dirty="0"/>
          </a:p>
          <a:p>
            <a:pPr algn="ctr"/>
            <a:r>
              <a:rPr lang="en-US" sz="1000" b="1" dirty="0"/>
              <a:t>Defense</a:t>
            </a:r>
          </a:p>
          <a:p>
            <a:pPr algn="ctr"/>
            <a:r>
              <a:rPr lang="en-US" sz="1000" b="1" dirty="0"/>
              <a:t> Agencies</a:t>
            </a:r>
          </a:p>
          <a:p>
            <a:pPr algn="ctr"/>
            <a:r>
              <a:rPr lang="en-US" sz="1000" b="1" dirty="0"/>
              <a:t>OPTION 2</a:t>
            </a:r>
          </a:p>
          <a:p>
            <a:pPr algn="ctr"/>
            <a:r>
              <a:rPr lang="en-US" sz="1000" b="1" dirty="0"/>
              <a:t>Codes</a:t>
            </a:r>
          </a:p>
          <a:p>
            <a:pPr algn="ctr"/>
            <a:r>
              <a:rPr lang="en-US" sz="1000" b="1" dirty="0"/>
              <a:t>HQ0104</a:t>
            </a:r>
          </a:p>
          <a:p>
            <a:pPr algn="ctr"/>
            <a:r>
              <a:rPr lang="en-US" sz="1000" b="1" dirty="0"/>
              <a:t>HQ0131</a:t>
            </a:r>
          </a:p>
          <a:p>
            <a:pPr algn="ctr"/>
            <a:r>
              <a:rPr lang="en-US" sz="1000" b="1" dirty="0"/>
              <a:t>HQ0252</a:t>
            </a:r>
          </a:p>
          <a:p>
            <a:pPr algn="ctr"/>
            <a:r>
              <a:rPr lang="en-US" sz="1000" b="1" dirty="0"/>
              <a:t>HQ0492</a:t>
            </a:r>
          </a:p>
          <a:p>
            <a:pPr algn="ctr"/>
            <a:r>
              <a:rPr lang="en-US" sz="1000" b="1" dirty="0"/>
              <a:t>HQ0600</a:t>
            </a:r>
          </a:p>
          <a:p>
            <a:pPr algn="ctr"/>
            <a:r>
              <a:rPr lang="en-US" sz="1000" b="1" dirty="0"/>
              <a:t>HQ0622</a:t>
            </a:r>
          </a:p>
          <a:p>
            <a:pPr algn="ctr"/>
            <a:r>
              <a:rPr lang="en-US" sz="1000" b="1" dirty="0"/>
              <a:t>HQ0623</a:t>
            </a:r>
          </a:p>
          <a:p>
            <a:pPr algn="ctr"/>
            <a:r>
              <a:rPr lang="en-US" sz="1000" b="1" dirty="0"/>
              <a:t>HQ0645</a:t>
            </a:r>
          </a:p>
          <a:p>
            <a:pPr algn="ctr"/>
            <a:r>
              <a:rPr lang="en-US" sz="1000" b="1" dirty="0"/>
              <a:t>HQ0646</a:t>
            </a:r>
          </a:p>
          <a:p>
            <a:pPr algn="ctr"/>
            <a:r>
              <a:rPr lang="en-US" sz="1000" b="1" dirty="0"/>
              <a:t>HQ0690</a:t>
            </a:r>
          </a:p>
          <a:p>
            <a:pPr algn="ctr"/>
            <a:r>
              <a:rPr lang="en-US" sz="1000" b="1" dirty="0"/>
              <a:t>HQ0748</a:t>
            </a:r>
          </a:p>
          <a:p>
            <a:pPr algn="ctr"/>
            <a:r>
              <a:rPr lang="en-US" sz="1000" b="1" dirty="0"/>
              <a:t>HQ0750</a:t>
            </a:r>
          </a:p>
          <a:p>
            <a:pPr algn="ctr"/>
            <a:r>
              <a:rPr lang="en-US" sz="1000" b="1" dirty="0"/>
              <a:t>HQ0751</a:t>
            </a:r>
          </a:p>
          <a:p>
            <a:pPr algn="ctr"/>
            <a:r>
              <a:rPr lang="en-US" sz="1000" b="1" dirty="0"/>
              <a:t>HQ0790</a:t>
            </a:r>
          </a:p>
          <a:p>
            <a:pPr algn="ctr"/>
            <a:r>
              <a:rPr lang="en-US" sz="1000" b="1" dirty="0"/>
              <a:t>HQ0806</a:t>
            </a:r>
          </a:p>
          <a:p>
            <a:pPr algn="ctr"/>
            <a:r>
              <a:rPr lang="en-US" sz="1000" b="1" dirty="0"/>
              <a:t>HQ0809</a:t>
            </a:r>
          </a:p>
          <a:p>
            <a:pPr algn="ctr"/>
            <a:r>
              <a:rPr lang="en-US" sz="1000" b="1" dirty="0"/>
              <a:t>HQ0810</a:t>
            </a:r>
          </a:p>
          <a:p>
            <a:pPr algn="ctr"/>
            <a:r>
              <a:rPr lang="en-US" sz="1000" b="1" dirty="0"/>
              <a:t>HQ0831</a:t>
            </a:r>
          </a:p>
          <a:p>
            <a:pPr algn="ctr"/>
            <a:r>
              <a:rPr lang="en-US" sz="1000" b="1" dirty="0"/>
              <a:t>SL4701</a:t>
            </a:r>
          </a:p>
          <a:p>
            <a:pPr algn="ctr"/>
            <a:endParaRPr lang="en-US" sz="1000" b="1" dirty="0"/>
          </a:p>
          <a:p>
            <a:pPr algn="ctr"/>
            <a:endParaRPr lang="en-US" sz="1000" b="1" dirty="0"/>
          </a:p>
          <a:p>
            <a:pPr algn="ctr"/>
            <a:endParaRPr lang="en-US" sz="800" b="1" dirty="0"/>
          </a:p>
        </p:txBody>
      </p:sp>
      <p:sp>
        <p:nvSpPr>
          <p:cNvPr id="42" name="_s2069"/>
          <p:cNvSpPr>
            <a:spLocks noChangeArrowheads="1"/>
          </p:cNvSpPr>
          <p:nvPr/>
        </p:nvSpPr>
        <p:spPr bwMode="auto">
          <a:xfrm>
            <a:off x="6677967" y="2087007"/>
            <a:ext cx="1146643" cy="21431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r>
              <a:rPr lang="en-US" sz="1000" b="1" dirty="0"/>
              <a:t>WAWF Technical Assistance</a:t>
            </a:r>
          </a:p>
          <a:p>
            <a:pPr algn="ctr"/>
            <a:r>
              <a:rPr lang="en-US" sz="1000" b="1" dirty="0"/>
              <a:t>OPTION 6</a:t>
            </a:r>
          </a:p>
          <a:p>
            <a:pPr algn="ctr"/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43" name="_s2069"/>
          <p:cNvSpPr>
            <a:spLocks noChangeArrowheads="1"/>
          </p:cNvSpPr>
          <p:nvPr/>
        </p:nvSpPr>
        <p:spPr bwMode="auto">
          <a:xfrm>
            <a:off x="4018625" y="2087007"/>
            <a:ext cx="1146643" cy="22288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r>
              <a:rPr lang="en-US" sz="1000" b="1" dirty="0"/>
              <a:t>Air Force</a:t>
            </a:r>
          </a:p>
          <a:p>
            <a:pPr algn="ctr"/>
            <a:r>
              <a:rPr lang="en-US" sz="1000" b="1" dirty="0"/>
              <a:t>OPTION 4</a:t>
            </a:r>
          </a:p>
          <a:p>
            <a:pPr algn="ctr"/>
            <a:r>
              <a:rPr lang="en-US" sz="1000" b="1" dirty="0"/>
              <a:t>Codes</a:t>
            </a:r>
          </a:p>
          <a:p>
            <a:pPr algn="ctr"/>
            <a:r>
              <a:rPr lang="en-US" sz="1000" b="1" dirty="0"/>
              <a:t>F03000</a:t>
            </a:r>
          </a:p>
          <a:p>
            <a:pPr algn="ctr"/>
            <a:r>
              <a:rPr lang="en-US" sz="1000" b="1" dirty="0"/>
              <a:t>F67100</a:t>
            </a:r>
          </a:p>
          <a:p>
            <a:pPr algn="ctr"/>
            <a:r>
              <a:rPr lang="en-US" sz="1000" b="1" dirty="0"/>
              <a:t>F78900</a:t>
            </a:r>
          </a:p>
          <a:p>
            <a:pPr algn="ctr"/>
            <a:r>
              <a:rPr lang="en-US" sz="1000" b="1" dirty="0"/>
              <a:t>F87700</a:t>
            </a:r>
          </a:p>
          <a:p>
            <a:pPr algn="ctr"/>
            <a:r>
              <a:rPr lang="en-US" sz="1000" b="1" dirty="0"/>
              <a:t>F89900</a:t>
            </a:r>
          </a:p>
          <a:p>
            <a:pPr algn="ctr"/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44" name="_s2069"/>
          <p:cNvSpPr>
            <a:spLocks noChangeArrowheads="1"/>
          </p:cNvSpPr>
          <p:nvPr/>
        </p:nvSpPr>
        <p:spPr bwMode="auto">
          <a:xfrm>
            <a:off x="2719797" y="2087007"/>
            <a:ext cx="1146643" cy="22288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r>
              <a:rPr lang="en-US" sz="1000" b="1" dirty="0">
                <a:solidFill>
                  <a:schemeClr val="bg1"/>
                </a:solidFill>
              </a:rPr>
              <a:t>ARMY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</a:rPr>
              <a:t>OPTION 3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Codes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HQ0303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HQ0304</a:t>
            </a:r>
          </a:p>
          <a:p>
            <a:pPr algn="ctr"/>
            <a:endParaRPr lang="en-US" sz="1000" b="1" dirty="0"/>
          </a:p>
          <a:p>
            <a:pPr algn="ctr"/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46" name="_s2069"/>
          <p:cNvSpPr>
            <a:spLocks noChangeArrowheads="1"/>
          </p:cNvSpPr>
          <p:nvPr/>
        </p:nvSpPr>
        <p:spPr bwMode="auto">
          <a:xfrm>
            <a:off x="5358577" y="2087007"/>
            <a:ext cx="1146643" cy="22288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r>
              <a:rPr lang="en-US" sz="1000" b="1" dirty="0"/>
              <a:t>Marine Corps</a:t>
            </a:r>
          </a:p>
          <a:p>
            <a:pPr algn="ctr"/>
            <a:r>
              <a:rPr lang="en-US" sz="1000" b="1" dirty="0"/>
              <a:t>OPTION 5</a:t>
            </a:r>
          </a:p>
          <a:p>
            <a:pPr algn="ctr"/>
            <a:endParaRPr lang="en-US" sz="1000" b="1" dirty="0"/>
          </a:p>
          <a:p>
            <a:pPr algn="ctr"/>
            <a:r>
              <a:rPr lang="en-US" sz="1000" b="1" dirty="0"/>
              <a:t>Codes </a:t>
            </a:r>
          </a:p>
          <a:p>
            <a:pPr algn="ctr"/>
            <a:r>
              <a:rPr lang="en-US" sz="1000" b="1" dirty="0"/>
              <a:t>M67443</a:t>
            </a:r>
          </a:p>
          <a:p>
            <a:pPr algn="ctr"/>
            <a:endParaRPr lang="en-US" sz="1000" b="1" dirty="0"/>
          </a:p>
          <a:p>
            <a:pPr algn="ctr"/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47" name="_s2069"/>
          <p:cNvSpPr>
            <a:spLocks noChangeArrowheads="1"/>
          </p:cNvSpPr>
          <p:nvPr/>
        </p:nvSpPr>
        <p:spPr bwMode="auto">
          <a:xfrm>
            <a:off x="7997357" y="2076449"/>
            <a:ext cx="1146643" cy="2143125"/>
          </a:xfrm>
          <a:prstGeom prst="roundRect">
            <a:avLst>
              <a:gd name="adj" fmla="val 16667"/>
            </a:avLst>
          </a:prstGeom>
          <a:solidFill>
            <a:srgbClr val="2BD0E1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/>
            <a:endParaRPr lang="en-US" sz="800" b="1" dirty="0"/>
          </a:p>
          <a:p>
            <a:pPr algn="ctr"/>
            <a:endParaRPr lang="en-US" sz="800" b="1" dirty="0"/>
          </a:p>
          <a:p>
            <a:pPr algn="ctr"/>
            <a:r>
              <a:rPr lang="en-US" sz="1000" b="1" dirty="0"/>
              <a:t>Outreach</a:t>
            </a:r>
          </a:p>
          <a:p>
            <a:pPr algn="ctr"/>
            <a:r>
              <a:rPr lang="en-US" sz="1000" b="1" dirty="0"/>
              <a:t>OPTION 7</a:t>
            </a:r>
          </a:p>
          <a:p>
            <a:pPr algn="ctr"/>
            <a:endParaRPr lang="en-US" sz="800" b="1" dirty="0"/>
          </a:p>
          <a:p>
            <a:pPr algn="ctr"/>
            <a:endParaRPr lang="en-US" sz="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745793" y="834326"/>
            <a:ext cx="36550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Columbus Care Center</a:t>
            </a:r>
          </a:p>
          <a:p>
            <a:pPr algn="ctr"/>
            <a:r>
              <a:rPr lang="en-US" dirty="0"/>
              <a:t>800-756-4571</a:t>
            </a:r>
          </a:p>
          <a:p>
            <a:pPr algn="ctr"/>
            <a:r>
              <a:rPr lang="en-US" dirty="0"/>
              <a:t>Daily 7:30AM  - 4:30PM EST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D1462D9-A611-1C81-EDAC-899F63409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571489"/>
            <a:ext cx="2057400" cy="152400"/>
          </a:xfrm>
          <a:prstGeom prst="rect">
            <a:avLst/>
          </a:prstGeom>
        </p:spPr>
        <p:txBody>
          <a:bodyPr/>
          <a:lstStyle/>
          <a:p>
            <a:fld id="{2C4898AF-1F4D-4737-8FEA-706E03585D5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6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A4B7-05AF-4F5F-8812-770AA6AFFD2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Incoming Workload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76" y="1229373"/>
            <a:ext cx="4191000" cy="27971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1" name="Content Placeholder 10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2" y="1333500"/>
            <a:ext cx="3395662" cy="2133600"/>
          </a:xfrm>
        </p:spPr>
      </p:pic>
      <p:sp>
        <p:nvSpPr>
          <p:cNvPr id="7" name="TextBox 6"/>
          <p:cNvSpPr txBox="1"/>
          <p:nvPr/>
        </p:nvSpPr>
        <p:spPr>
          <a:xfrm>
            <a:off x="312938" y="4348262"/>
            <a:ext cx="3902476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FY24  Incoming Calls</a:t>
            </a:r>
          </a:p>
          <a:p>
            <a:r>
              <a:rPr lang="en-US" dirty="0"/>
              <a:t>Care Center:  74,977</a:t>
            </a:r>
            <a:br>
              <a:rPr lang="en-US" dirty="0"/>
            </a:b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286153" y="4343399"/>
            <a:ext cx="33528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b="1" dirty="0"/>
              <a:t>FY24  AskDFAS</a:t>
            </a:r>
          </a:p>
          <a:p>
            <a:r>
              <a:rPr lang="en-US" dirty="0"/>
              <a:t>Care Center:  44627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379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E8AFFA-24BE-4592-B5E5-33A7459D595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CSR Responsibilities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8975" y="1214438"/>
            <a:ext cx="4645025" cy="4157662"/>
          </a:xfrm>
        </p:spPr>
      </p:pic>
      <p:sp>
        <p:nvSpPr>
          <p:cNvPr id="7" name="Rectangle 6"/>
          <p:cNvSpPr/>
          <p:nvPr/>
        </p:nvSpPr>
        <p:spPr>
          <a:xfrm>
            <a:off x="0" y="1029147"/>
            <a:ext cx="4572000" cy="390876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</a:pPr>
            <a:r>
              <a:rPr lang="en-US" sz="2400" dirty="0">
                <a:solidFill>
                  <a:srgbClr val="293685"/>
                </a:solidFill>
                <a:latin typeface="Arial" pitchFamily="34" charset="0"/>
                <a:ea typeface="+mj-ea"/>
                <a:cs typeface="Arial" pitchFamily="34" charset="0"/>
              </a:rPr>
              <a:t>First POC: Customer Service Representative (CSR)</a:t>
            </a:r>
          </a:p>
          <a:p>
            <a:pPr marL="800100" lvl="1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Receive &amp; provide status for customer inquiries </a:t>
            </a:r>
          </a:p>
          <a:p>
            <a:pPr marL="800100" lvl="1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(Calls, Email, Fax)</a:t>
            </a:r>
          </a:p>
          <a:p>
            <a:pPr marL="800100" lvl="1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Research &amp; resolve payment related issues</a:t>
            </a:r>
          </a:p>
          <a:p>
            <a:pPr marL="800100" lvl="1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Provide 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myInvoice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&amp; WAWF/</a:t>
            </a:r>
            <a:r>
              <a:rPr lang="en-US" sz="20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iRAPT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assistance</a:t>
            </a:r>
          </a:p>
          <a:p>
            <a:pPr marL="800100" lvl="1" indent="-342900" eaLnBrk="1" fontAlgn="auto" hangingPunct="1"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Participate in customer visits/conferences</a:t>
            </a:r>
          </a:p>
        </p:txBody>
      </p:sp>
    </p:spTree>
    <p:extLst>
      <p:ext uri="{BB962C8B-B14F-4D97-AF65-F5344CB8AC3E}">
        <p14:creationId xmlns:p14="http://schemas.microsoft.com/office/powerpoint/2010/main" val="3897053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7C8AA-05A6-4F79-853A-D84B1FE369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Customer Care Focus Groups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64A27C-4723-0A21-A4DE-D045C66BAD94}"/>
              </a:ext>
            </a:extLst>
          </p:cNvPr>
          <p:cNvSpPr txBox="1"/>
          <p:nvPr/>
        </p:nvSpPr>
        <p:spPr>
          <a:xfrm>
            <a:off x="75414" y="867266"/>
            <a:ext cx="8870623" cy="39395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293685"/>
                </a:solidFill>
              </a:rPr>
              <a:t>Small Business Initiative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 dirty="0"/>
              <a:t>Contractor Open Houses &amp; WAWF Workshop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 dirty="0"/>
              <a:t>Small Business Week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 dirty="0"/>
              <a:t>Small Business Communication Initiatives</a:t>
            </a:r>
          </a:p>
          <a:p>
            <a:pPr lvl="1"/>
            <a:endParaRPr lang="en-US" sz="1000" dirty="0"/>
          </a:p>
          <a:p>
            <a:pPr lvl="1"/>
            <a:endParaRPr lang="en-US" sz="1000" dirty="0"/>
          </a:p>
          <a:p>
            <a:pPr lvl="1"/>
            <a:endParaRPr lang="en-US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293685"/>
                </a:solidFill>
              </a:rPr>
              <a:t>Aerospace Industry Association Collaboration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 dirty="0"/>
              <a:t>Monthly AIA Calls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/>
              <a:t>Inquiry </a:t>
            </a:r>
            <a:r>
              <a:rPr lang="en-US" sz="1400" dirty="0"/>
              <a:t>Reduction Efforts</a:t>
            </a:r>
          </a:p>
          <a:p>
            <a:pPr lvl="1"/>
            <a:endParaRPr lang="en-US" sz="1000" dirty="0"/>
          </a:p>
          <a:p>
            <a:pPr lvl="1"/>
            <a:endParaRPr lang="en-US" sz="1000" dirty="0"/>
          </a:p>
          <a:p>
            <a:pPr lvl="1"/>
            <a:endParaRPr lang="en-US" sz="10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293685"/>
                </a:solidFill>
              </a:rPr>
              <a:t>Targeted Customer Outreach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 dirty="0"/>
              <a:t>Data Analysis to identify repeat callers and problem invoices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en-US" sz="1400" dirty="0"/>
              <a:t>Customer collaboration of problem contracts</a:t>
            </a:r>
          </a:p>
          <a:p>
            <a:pPr lvl="1"/>
            <a:endParaRPr lang="en-US" sz="1000" dirty="0"/>
          </a:p>
          <a:p>
            <a:pPr lvl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393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0960A9-749B-C1F4-6015-522FA72B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ED5F5-54A3-4749-8E90-F5AFC8F8F0D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68E595C-9A1E-F792-855C-BD80C3DE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Helpful Tips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4A49F9-7C21-DBA8-B748-6C092814E046}"/>
              </a:ext>
            </a:extLst>
          </p:cNvPr>
          <p:cNvSpPr txBox="1"/>
          <p:nvPr/>
        </p:nvSpPr>
        <p:spPr>
          <a:xfrm>
            <a:off x="102140" y="1351842"/>
            <a:ext cx="8939719" cy="48444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Know your DFAS payment office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Found on the face page of your contract, on the right hand side, in the block entitled “Payment will be made by”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93685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endParaRPr lang="en-US" sz="2400" dirty="0">
              <a:solidFill>
                <a:srgbClr val="293685"/>
              </a:solidFill>
              <a:ea typeface="+mj-ea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93685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293685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myInvoice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: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  <a:hlinkClick r:id="rId2"/>
              </a:rPr>
              <a:t>https://wawf.eb.mil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93685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29368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Contact your Customer Care team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800-756-4571, choose the option for the appropriate payment office (see page 5)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293685"/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Provide payment inquiry information, including the contract number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FDB3D9-C47C-BAB1-4A32-3F1DD83AF6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808" y="2695175"/>
            <a:ext cx="4310381" cy="121482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CDF6AE9-DA69-E830-1AFC-56BE49B1F1DB}"/>
              </a:ext>
            </a:extLst>
          </p:cNvPr>
          <p:cNvSpPr/>
          <p:nvPr/>
        </p:nvSpPr>
        <p:spPr>
          <a:xfrm>
            <a:off x="4941651" y="2607013"/>
            <a:ext cx="1611549" cy="4669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5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066153"/>
      </p:ext>
    </p:extLst>
  </p:cSld>
  <p:clrMapOvr>
    <a:masterClrMapping/>
  </p:clrMapOvr>
</p:sld>
</file>

<file path=ppt/theme/theme1.xml><?xml version="1.0" encoding="utf-8"?>
<a:theme xmlns:a="http://schemas.openxmlformats.org/drawingml/2006/main" name="DFAS_PowerpointTEMPLATE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1"/>
          </a:solidFill>
        </a:ln>
      </a:spPr>
      <a:bodyPr wrap="square" rtlCol="0">
        <a:spAutoFit/>
      </a:bodyPr>
      <a:lstStyle>
        <a:defPPr>
          <a:defRPr sz="1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1_Las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17894</TotalTime>
  <Words>319</Words>
  <Application>Microsoft Office PowerPoint</Application>
  <PresentationFormat>On-screen Show (4:3)</PresentationFormat>
  <Paragraphs>136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Times New Roman</vt:lpstr>
      <vt:lpstr>Wingdings</vt:lpstr>
      <vt:lpstr>Wingdings 2</vt:lpstr>
      <vt:lpstr>DFAS_PowerpointTEMPLATE_2011</vt:lpstr>
      <vt:lpstr>1_Content Slides</vt:lpstr>
      <vt:lpstr>1_Last Slide</vt:lpstr>
      <vt:lpstr>Customer Care Center Overview</vt:lpstr>
      <vt:lpstr>PowerPoint Presentation</vt:lpstr>
      <vt:lpstr>PowerPoint Presentation</vt:lpstr>
      <vt:lpstr>Customer Care Phone Tree</vt:lpstr>
      <vt:lpstr>Incoming Workload</vt:lpstr>
      <vt:lpstr>CSR Responsibilities</vt:lpstr>
      <vt:lpstr>Customer Care Focus Groups</vt:lpstr>
      <vt:lpstr>Helpful Tips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DFAS Professional Presentation Master</dc:title>
  <dc:creator>JOE_HATCHER</dc:creator>
  <cp:lastModifiedBy>Postma, Sheri Marie CIV DFAS JAC (USA)</cp:lastModifiedBy>
  <cp:revision>808</cp:revision>
  <cp:lastPrinted>2019-12-16T19:44:29Z</cp:lastPrinted>
  <dcterms:created xsi:type="dcterms:W3CDTF">2006-05-26T14:19:02Z</dcterms:created>
  <dcterms:modified xsi:type="dcterms:W3CDTF">2024-10-02T15:08:22Z</dcterms:modified>
</cp:coreProperties>
</file>